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75" r:id="rId4"/>
    <p:sldId id="260" r:id="rId5"/>
    <p:sldId id="261" r:id="rId6"/>
    <p:sldId id="272" r:id="rId7"/>
    <p:sldId id="258" r:id="rId8"/>
    <p:sldId id="273" r:id="rId9"/>
    <p:sldId id="259" r:id="rId10"/>
    <p:sldId id="277" r:id="rId11"/>
    <p:sldId id="270" r:id="rId12"/>
    <p:sldId id="262" r:id="rId13"/>
    <p:sldId id="276" r:id="rId1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Wednesday, December 16, 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‹nr.›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40270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15ADFC-2402-488A-AC9B-7BDD4BACA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62C1A17-D148-49E2-89B6-70F8005E9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FB5A2C5-16BA-46BF-8CEE-3C1BA432F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C2FF-5D86-4654-B2EC-EF717870EE01}" type="datetimeFigureOut">
              <a:rPr lang="nl-NL" smtClean="0"/>
              <a:t>16-12-2020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55CBAF3-B3F6-44A1-B5FC-546354633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2008B8D-C32A-4EED-9DE4-E3FCA9C54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86A28-B9D3-4882-BA28-5B9D58B889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9340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Wednesday, December 16, 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526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eedpix.com/photo/997648/envelope-icon-heart-black-love-emblem-element-computer-graphics-symbo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maken.wikiwijs.nl/171089/Hoeken_en_Symmetrie#!page-6467799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Nienke.Bos@ozhw.n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995739A-A0A7-4A3B-9D7D-F2C36A8C714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000"/>
          <a:stretch/>
        </p:blipFill>
        <p:spPr>
          <a:xfrm>
            <a:off x="20" y="1"/>
            <a:ext cx="1219198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D4EA4DF-0E7C-4098-86F6-7D0ACAEFC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332287" y="0"/>
            <a:ext cx="7859713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10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1001C08-4EE9-438A-8CA1-70E3F24C37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75613" y="549275"/>
            <a:ext cx="3565524" cy="2887174"/>
          </a:xfrm>
        </p:spPr>
        <p:txBody>
          <a:bodyPr anchor="b">
            <a:normAutofit/>
          </a:bodyPr>
          <a:lstStyle/>
          <a:p>
            <a:r>
              <a:rPr lang="nl-NL" sz="4800" dirty="0"/>
              <a:t>Wiskunde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E05BC49-0F00-4C85-9AF5-A0CC5B39C8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3A5D73D-F957-4869-A6EF-B6E15F3CE6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75612" y="3569007"/>
            <a:ext cx="3565525" cy="2523817"/>
          </a:xfrm>
        </p:spPr>
        <p:txBody>
          <a:bodyPr>
            <a:normAutofit/>
          </a:bodyPr>
          <a:lstStyle/>
          <a:p>
            <a:r>
              <a:rPr lang="nl-NL" sz="2000" dirty="0">
                <a:solidFill>
                  <a:schemeClr val="tx1">
                    <a:alpha val="60000"/>
                  </a:schemeClr>
                </a:solidFill>
              </a:rPr>
              <a:t>Hoofdstuk 4</a:t>
            </a:r>
          </a:p>
        </p:txBody>
      </p:sp>
    </p:spTree>
    <p:extLst>
      <p:ext uri="{BB962C8B-B14F-4D97-AF65-F5344CB8AC3E}">
        <p14:creationId xmlns:p14="http://schemas.microsoft.com/office/powerpoint/2010/main" val="19733286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A4AC60F0-1251-4C8E-A75A-A84D81A87898}"/>
              </a:ext>
            </a:extLst>
          </p:cNvPr>
          <p:cNvSpPr txBox="1"/>
          <p:nvPr/>
        </p:nvSpPr>
        <p:spPr>
          <a:xfrm>
            <a:off x="5003800" y="4064000"/>
            <a:ext cx="6489700" cy="1714500"/>
          </a:xfrm>
          <a:prstGeom prst="rect">
            <a:avLst/>
          </a:prstGeom>
          <a:noFill/>
          <a:ln w="28575"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rtlCol="0" anchor="t">
            <a:normAutofit fontScale="92500"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</a:rPr>
              <a:t>Maken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opdracht</a:t>
            </a:r>
            <a:r>
              <a:rPr lang="en-US" sz="2400" dirty="0">
                <a:solidFill>
                  <a:schemeClr val="tx1"/>
                </a:solidFill>
              </a:rPr>
              <a:t> 22, 24 </a:t>
            </a:r>
            <a:r>
              <a:rPr lang="en-US" sz="2400" dirty="0" err="1">
                <a:solidFill>
                  <a:schemeClr val="tx1"/>
                </a:solidFill>
              </a:rPr>
              <a:t>en</a:t>
            </a:r>
            <a:r>
              <a:rPr lang="en-US" sz="2400" dirty="0">
                <a:solidFill>
                  <a:schemeClr val="tx1"/>
                </a:solidFill>
              </a:rPr>
              <a:t> 25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Je </a:t>
            </a:r>
            <a:r>
              <a:rPr lang="en-US" sz="2400" dirty="0" err="1">
                <a:solidFill>
                  <a:schemeClr val="tx1"/>
                </a:solidFill>
              </a:rPr>
              <a:t>hebt</a:t>
            </a:r>
            <a:r>
              <a:rPr lang="en-US" sz="2400" dirty="0">
                <a:solidFill>
                  <a:schemeClr val="tx1"/>
                </a:solidFill>
              </a:rPr>
              <a:t> 10 </a:t>
            </a:r>
            <a:r>
              <a:rPr lang="en-US" sz="2400" dirty="0" err="1">
                <a:solidFill>
                  <a:schemeClr val="tx1"/>
                </a:solidFill>
              </a:rPr>
              <a:t>minuutjes</a:t>
            </a:r>
            <a:r>
              <a:rPr lang="en-US" sz="2400" dirty="0">
                <a:solidFill>
                  <a:schemeClr val="tx1"/>
                </a:solidFill>
              </a:rPr>
              <a:t> de </a:t>
            </a:r>
            <a:r>
              <a:rPr lang="en-US" sz="2400" dirty="0" err="1">
                <a:solidFill>
                  <a:schemeClr val="tx1"/>
                </a:solidFill>
              </a:rPr>
              <a:t>tijd</a:t>
            </a:r>
            <a:endParaRPr lang="en-US" sz="2400" dirty="0">
              <a:solidFill>
                <a:schemeClr val="tx1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Ben je </a:t>
            </a:r>
            <a:r>
              <a:rPr lang="en-US" sz="2400" dirty="0" err="1">
                <a:solidFill>
                  <a:schemeClr val="tx1"/>
                </a:solidFill>
              </a:rPr>
              <a:t>klaar</a:t>
            </a:r>
            <a:r>
              <a:rPr lang="en-US" sz="2400" dirty="0">
                <a:solidFill>
                  <a:schemeClr val="tx1"/>
                </a:solidFill>
              </a:rPr>
              <a:t> ?	 </a:t>
            </a:r>
            <a:r>
              <a:rPr lang="en-US" sz="2400" dirty="0" err="1">
                <a:solidFill>
                  <a:schemeClr val="tx1"/>
                </a:solidFill>
              </a:rPr>
              <a:t>Nakijken</a:t>
            </a:r>
            <a:endParaRPr lang="en-US" sz="2400" dirty="0">
              <a:solidFill>
                <a:schemeClr val="tx1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Heb je </a:t>
            </a:r>
            <a:r>
              <a:rPr lang="en-US" sz="2400" dirty="0" err="1">
                <a:solidFill>
                  <a:schemeClr val="tx1"/>
                </a:solidFill>
              </a:rPr>
              <a:t>een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vraag</a:t>
            </a:r>
            <a:r>
              <a:rPr lang="en-US" sz="2400" dirty="0">
                <a:solidFill>
                  <a:schemeClr val="tx1"/>
                </a:solidFill>
              </a:rPr>
              <a:t>? 		</a:t>
            </a:r>
            <a:r>
              <a:rPr lang="en-US" sz="2400" dirty="0" err="1">
                <a:solidFill>
                  <a:schemeClr val="tx1"/>
                </a:solidFill>
              </a:rPr>
              <a:t>Steek</a:t>
            </a:r>
            <a:r>
              <a:rPr lang="en-US" sz="2400" dirty="0">
                <a:solidFill>
                  <a:schemeClr val="tx1"/>
                </a:solidFill>
              </a:rPr>
              <a:t> je </a:t>
            </a:r>
            <a:r>
              <a:rPr lang="en-US" sz="2400" dirty="0" err="1">
                <a:solidFill>
                  <a:schemeClr val="tx1"/>
                </a:solidFill>
              </a:rPr>
              <a:t>vinger</a:t>
            </a:r>
            <a:r>
              <a:rPr lang="en-US" sz="2400" dirty="0">
                <a:solidFill>
                  <a:schemeClr val="tx1"/>
                </a:solidFill>
              </a:rPr>
              <a:t> op </a:t>
            </a: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4C2B572-7898-491C-8ACA-EDB9706FF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020" y="685800"/>
            <a:ext cx="2780271" cy="510540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Hoeken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tekenen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7669270-867A-490A-91ED-35D67EFA5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3800" y="685800"/>
            <a:ext cx="6489700" cy="3314700"/>
          </a:xfrm>
          <a:noFill/>
          <a:ln w="28575">
            <a:prstDash val="sys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rtlCol="0" anchor="t">
            <a:normAutofit fontScale="85000" lnSpcReduction="20000"/>
          </a:bodyPr>
          <a:lstStyle/>
          <a:p>
            <a:pPr marL="0"/>
            <a:r>
              <a:rPr lang="en-US" sz="2400" i="1" u="sng" dirty="0" err="1">
                <a:solidFill>
                  <a:schemeClr val="tx1"/>
                </a:solidFill>
              </a:rPr>
              <a:t>Stappenplan</a:t>
            </a:r>
            <a:r>
              <a:rPr lang="en-US" sz="2400" i="1" u="sng" dirty="0">
                <a:solidFill>
                  <a:schemeClr val="tx1"/>
                </a:solidFill>
              </a:rPr>
              <a:t> </a:t>
            </a:r>
            <a:r>
              <a:rPr lang="en-US" sz="2400" i="1" u="sng" dirty="0" err="1">
                <a:solidFill>
                  <a:schemeClr val="tx1"/>
                </a:solidFill>
              </a:rPr>
              <a:t>hoek</a:t>
            </a:r>
            <a:r>
              <a:rPr lang="en-US" sz="2400" i="1" u="sng" dirty="0">
                <a:solidFill>
                  <a:schemeClr val="tx1"/>
                </a:solidFill>
              </a:rPr>
              <a:t> </a:t>
            </a:r>
            <a:r>
              <a:rPr lang="en-US" sz="2400" i="1" u="sng" dirty="0" err="1">
                <a:solidFill>
                  <a:schemeClr val="tx1"/>
                </a:solidFill>
              </a:rPr>
              <a:t>tekenen</a:t>
            </a:r>
            <a:endParaRPr lang="en-US" sz="2400" i="1" dirty="0">
              <a:solidFill>
                <a:schemeClr val="tx1"/>
              </a:solidFill>
            </a:endParaRPr>
          </a:p>
          <a:p>
            <a:pPr marL="514350"/>
            <a:r>
              <a:rPr lang="en-US" sz="2400" i="1" dirty="0" err="1">
                <a:solidFill>
                  <a:schemeClr val="tx1"/>
                </a:solidFill>
              </a:rPr>
              <a:t>Teken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een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lijnstuk</a:t>
            </a:r>
            <a:endParaRPr lang="en-US" sz="2400" i="1" dirty="0">
              <a:solidFill>
                <a:schemeClr val="tx1"/>
              </a:solidFill>
            </a:endParaRPr>
          </a:p>
          <a:p>
            <a:pPr marL="514350"/>
            <a:r>
              <a:rPr lang="en-US" sz="2400" i="1" dirty="0">
                <a:solidFill>
                  <a:schemeClr val="tx1"/>
                </a:solidFill>
              </a:rPr>
              <a:t>Leg je </a:t>
            </a:r>
            <a:r>
              <a:rPr lang="en-US" sz="2400" i="1" dirty="0" err="1">
                <a:solidFill>
                  <a:schemeClr val="tx1"/>
                </a:solidFill>
              </a:rPr>
              <a:t>geodriehoek</a:t>
            </a:r>
            <a:r>
              <a:rPr lang="en-US" sz="2400" i="1" dirty="0">
                <a:solidFill>
                  <a:schemeClr val="tx1"/>
                </a:solidFill>
              </a:rPr>
              <a:t> met de 0 op het </a:t>
            </a:r>
            <a:r>
              <a:rPr lang="en-US" sz="2400" i="1" dirty="0" err="1">
                <a:solidFill>
                  <a:schemeClr val="tx1"/>
                </a:solidFill>
              </a:rPr>
              <a:t>beginpunt</a:t>
            </a:r>
            <a:r>
              <a:rPr lang="en-US" sz="2400" i="1" dirty="0">
                <a:solidFill>
                  <a:schemeClr val="tx1"/>
                </a:solidFill>
              </a:rPr>
              <a:t> van het </a:t>
            </a:r>
            <a:r>
              <a:rPr lang="en-US" sz="2400" i="1" dirty="0" err="1">
                <a:solidFill>
                  <a:schemeClr val="tx1"/>
                </a:solidFill>
              </a:rPr>
              <a:t>lijnstuk</a:t>
            </a:r>
            <a:endParaRPr lang="en-US" sz="2400" i="1" dirty="0">
              <a:solidFill>
                <a:schemeClr val="tx1"/>
              </a:solidFill>
            </a:endParaRPr>
          </a:p>
          <a:p>
            <a:pPr marL="514350"/>
            <a:r>
              <a:rPr lang="en-US" sz="2400" i="1" dirty="0" err="1">
                <a:solidFill>
                  <a:schemeClr val="tx1"/>
                </a:solidFill>
              </a:rPr>
              <a:t>Zet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een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stip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bij</a:t>
            </a:r>
            <a:r>
              <a:rPr lang="en-US" sz="2400" i="1" dirty="0">
                <a:solidFill>
                  <a:schemeClr val="tx1"/>
                </a:solidFill>
              </a:rPr>
              <a:t> de </a:t>
            </a:r>
            <a:r>
              <a:rPr lang="en-US" sz="2400" i="1" dirty="0" err="1">
                <a:solidFill>
                  <a:schemeClr val="tx1"/>
                </a:solidFill>
              </a:rPr>
              <a:t>gevraagde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aantal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graden</a:t>
            </a:r>
            <a:endParaRPr lang="en-US" sz="2400" i="1" dirty="0">
              <a:solidFill>
                <a:schemeClr val="tx1"/>
              </a:solidFill>
            </a:endParaRPr>
          </a:p>
          <a:p>
            <a:pPr marL="514350"/>
            <a:r>
              <a:rPr lang="en-US" sz="2400" i="1" dirty="0">
                <a:solidFill>
                  <a:schemeClr val="tx1"/>
                </a:solidFill>
              </a:rPr>
              <a:t>Trek </a:t>
            </a:r>
            <a:r>
              <a:rPr lang="en-US" sz="2400" i="1" dirty="0" err="1">
                <a:solidFill>
                  <a:schemeClr val="tx1"/>
                </a:solidFill>
              </a:rPr>
              <a:t>een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lijn</a:t>
            </a:r>
            <a:r>
              <a:rPr lang="en-US" sz="2400" i="1" dirty="0">
                <a:solidFill>
                  <a:schemeClr val="tx1"/>
                </a:solidFill>
              </a:rPr>
              <a:t> van het </a:t>
            </a:r>
            <a:r>
              <a:rPr lang="en-US" sz="2400" i="1" dirty="0" err="1">
                <a:solidFill>
                  <a:schemeClr val="tx1"/>
                </a:solidFill>
              </a:rPr>
              <a:t>beginpunt</a:t>
            </a:r>
            <a:r>
              <a:rPr lang="en-US" sz="2400" i="1" dirty="0">
                <a:solidFill>
                  <a:schemeClr val="tx1"/>
                </a:solidFill>
              </a:rPr>
              <a:t> tot </a:t>
            </a:r>
            <a:r>
              <a:rPr lang="en-US" sz="2400" i="1" dirty="0" err="1">
                <a:solidFill>
                  <a:schemeClr val="tx1"/>
                </a:solidFill>
              </a:rPr>
              <a:t>aan</a:t>
            </a:r>
            <a:r>
              <a:rPr lang="en-US" sz="2400" i="1" dirty="0">
                <a:solidFill>
                  <a:schemeClr val="tx1"/>
                </a:solidFill>
              </a:rPr>
              <a:t> je </a:t>
            </a:r>
            <a:r>
              <a:rPr lang="en-US" sz="2400" i="1" dirty="0" err="1">
                <a:solidFill>
                  <a:schemeClr val="tx1"/>
                </a:solidFill>
              </a:rPr>
              <a:t>stip</a:t>
            </a:r>
            <a:endParaRPr lang="en-US" sz="2400" i="1" dirty="0">
              <a:solidFill>
                <a:schemeClr val="tx1"/>
              </a:solidFill>
            </a:endParaRPr>
          </a:p>
          <a:p>
            <a:pPr marL="514350"/>
            <a:r>
              <a:rPr lang="en-US" sz="2400" i="1" dirty="0" err="1">
                <a:solidFill>
                  <a:schemeClr val="tx1"/>
                </a:solidFill>
              </a:rPr>
              <a:t>Zet</a:t>
            </a:r>
            <a:r>
              <a:rPr lang="en-US" sz="2400" i="1" dirty="0">
                <a:solidFill>
                  <a:schemeClr val="tx1"/>
                </a:solidFill>
              </a:rPr>
              <a:t> de </a:t>
            </a:r>
            <a:r>
              <a:rPr lang="en-US" sz="2400" i="1" dirty="0" err="1">
                <a:solidFill>
                  <a:schemeClr val="tx1"/>
                </a:solidFill>
              </a:rPr>
              <a:t>gegeven</a:t>
            </a:r>
            <a:r>
              <a:rPr lang="en-US" sz="2400" i="1" dirty="0">
                <a:solidFill>
                  <a:schemeClr val="tx1"/>
                </a:solidFill>
              </a:rPr>
              <a:t> letter </a:t>
            </a:r>
            <a:r>
              <a:rPr lang="en-US" sz="2400" i="1" dirty="0" err="1">
                <a:solidFill>
                  <a:schemeClr val="tx1"/>
                </a:solidFill>
              </a:rPr>
              <a:t>bij</a:t>
            </a:r>
            <a:r>
              <a:rPr lang="en-US" sz="2400" i="1" dirty="0">
                <a:solidFill>
                  <a:schemeClr val="tx1"/>
                </a:solidFill>
              </a:rPr>
              <a:t> de </a:t>
            </a:r>
            <a:r>
              <a:rPr lang="en-US" sz="2400" i="1" dirty="0" err="1">
                <a:solidFill>
                  <a:schemeClr val="tx1"/>
                </a:solidFill>
              </a:rPr>
              <a:t>hoek</a:t>
            </a:r>
            <a:endParaRPr lang="en-US" sz="24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003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22F3A6-EBD8-4F3B-A693-46BFFB5B14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Nieuwe tekens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ndertitel 2">
                <a:extLst>
                  <a:ext uri="{FF2B5EF4-FFF2-40B4-BE49-F238E27FC236}">
                    <a16:creationId xmlns:a16="http://schemas.microsoft.com/office/drawing/2014/main" id="{94105D78-53DE-4E9A-A275-C9C92D3C6B90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3359149" y="1952625"/>
                <a:ext cx="8281989" cy="4140200"/>
              </a:xfrm>
            </p:spPr>
            <p:txBody>
              <a:bodyPr>
                <a:normAutofit/>
              </a:bodyPr>
              <a:lstStyle/>
              <a:p>
                <a:r>
                  <a:rPr lang="nl-NL" dirty="0"/>
                  <a:t>Hoek			= </a:t>
                </a:r>
                <a14:m>
                  <m:oMath xmlns:m="http://schemas.openxmlformats.org/officeDocument/2006/math">
                    <m:r>
                      <a:rPr lang="nl-NL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endParaRPr lang="nl-NL" dirty="0"/>
              </a:p>
              <a:p>
                <a:r>
                  <a:rPr lang="nl-NL" dirty="0"/>
                  <a:t>Graden teken	= ˚</a:t>
                </a:r>
              </a:p>
              <a:p>
                <a:endParaRPr lang="nl-NL" dirty="0"/>
              </a:p>
              <a:p>
                <a:r>
                  <a:rPr lang="nl-NL" u="sng" dirty="0"/>
                  <a:t>Oud</a:t>
                </a:r>
              </a:p>
              <a:p>
                <a:r>
                  <a:rPr lang="nl-NL" dirty="0"/>
                  <a:t>Hoek van 90 graden	=	Vierkantje in de hoek</a:t>
                </a:r>
              </a:p>
              <a:p>
                <a:r>
                  <a:rPr lang="nl-NL" dirty="0"/>
                  <a:t>Evenwijdig			= 	&gt;&gt; op de lijn</a:t>
                </a:r>
              </a:p>
            </p:txBody>
          </p:sp>
        </mc:Choice>
        <mc:Fallback xmlns="">
          <p:sp>
            <p:nvSpPr>
              <p:cNvPr id="3" name="Ondertitel 2">
                <a:extLst>
                  <a:ext uri="{FF2B5EF4-FFF2-40B4-BE49-F238E27FC236}">
                    <a16:creationId xmlns:a16="http://schemas.microsoft.com/office/drawing/2014/main" id="{94105D78-53DE-4E9A-A275-C9C92D3C6B9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3359149" y="1952625"/>
                <a:ext cx="8281989" cy="4140200"/>
              </a:xfrm>
              <a:blipFill>
                <a:blip r:embed="rId2"/>
                <a:stretch>
                  <a:fillRect l="-2208" t="-2062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9423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23C5F1-2D02-49F3-8DB7-C8B700CACE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48908"/>
          </a:xfrm>
        </p:spPr>
        <p:txBody>
          <a:bodyPr>
            <a:normAutofit/>
          </a:bodyPr>
          <a:lstStyle/>
          <a:p>
            <a:r>
              <a:rPr lang="nl-NL" sz="4000" dirty="0"/>
              <a:t>Inleveropdracht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892AE7A9-2170-400B-83BC-5EB1C278B5B1}"/>
              </a:ext>
            </a:extLst>
          </p:cNvPr>
          <p:cNvSpPr txBox="1"/>
          <p:nvPr/>
        </p:nvSpPr>
        <p:spPr>
          <a:xfrm>
            <a:off x="3067050" y="2042318"/>
            <a:ext cx="7534275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Wat?		Opdracht over de behandelde stof</a:t>
            </a:r>
          </a:p>
          <a:p>
            <a:r>
              <a:rPr lang="nl-NL" sz="2400" dirty="0"/>
              <a:t>Wie ?		Individueel</a:t>
            </a:r>
          </a:p>
          <a:p>
            <a:r>
              <a:rPr lang="nl-NL" sz="2400" dirty="0"/>
              <a:t>Waar ?	Teams </a:t>
            </a:r>
            <a:r>
              <a:rPr lang="nl-NL" sz="2400" dirty="0">
                <a:sym typeface="Wingdings" panose="05000000000000000000" pitchFamily="2" charset="2"/>
              </a:rPr>
              <a:t> Bestanden  					Inleveropdrachten</a:t>
            </a:r>
          </a:p>
          <a:p>
            <a:r>
              <a:rPr lang="nl-NL" sz="2400" dirty="0">
                <a:sym typeface="Wingdings" panose="05000000000000000000" pitchFamily="2" charset="2"/>
              </a:rPr>
              <a:t>Hoe ?		Werk de opdracht uit in je schrift  			Maak een foto van je </a:t>
            </a:r>
            <a:r>
              <a:rPr lang="nl-NL" sz="2400" u="sng" dirty="0">
                <a:sym typeface="Wingdings" panose="05000000000000000000" pitchFamily="2" charset="2"/>
              </a:rPr>
              <a:t>handgeschreven</a:t>
            </a:r>
            <a:r>
              <a:rPr lang="nl-NL" sz="2400" dirty="0">
                <a:sym typeface="Wingdings" panose="05000000000000000000" pitchFamily="2" charset="2"/>
              </a:rPr>
              <a:t> 			uitwerkingen  Lever de foto in / Plak 			de foto in Word en lever dit bestand in</a:t>
            </a:r>
          </a:p>
          <a:p>
            <a:r>
              <a:rPr lang="nl-NL" sz="2400" dirty="0">
                <a:sym typeface="Wingdings" panose="05000000000000000000" pitchFamily="2" charset="2"/>
              </a:rPr>
              <a:t>Wanneer?	Inleveren vóór 16.00 uur op vrijdag</a:t>
            </a:r>
          </a:p>
          <a:p>
            <a:endParaRPr lang="nl-NL" sz="2400" dirty="0"/>
          </a:p>
          <a:p>
            <a:pPr marL="285750" indent="-285750">
              <a:buFontTx/>
              <a:buChar char="-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49520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6F6116-52DC-46E8-A96F-2489124487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Fijne vakantie !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4CFA781-8231-4335-9D9E-BACD355406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309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B87E34-6463-4728-85CF-55FEC0B62D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76299"/>
            <a:ext cx="9144000" cy="1023471"/>
          </a:xfrm>
        </p:spPr>
        <p:txBody>
          <a:bodyPr>
            <a:normAutofit/>
          </a:bodyPr>
          <a:lstStyle/>
          <a:p>
            <a:r>
              <a:rPr lang="nl-NL" sz="6000" dirty="0"/>
              <a:t>Wat gaan we doen ?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0BE3406-4915-47D1-A522-A885C8DD68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76725" y="2295525"/>
            <a:ext cx="3638550" cy="3686176"/>
          </a:xfrm>
        </p:spPr>
        <p:txBody>
          <a:bodyPr>
            <a:normAutofit fontScale="92500" lnSpcReduction="10000"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2400" b="0" dirty="0"/>
              <a:t>Berichtje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2400" b="0" dirty="0"/>
              <a:t>Site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2400" b="0" dirty="0"/>
              <a:t>Communicatie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2400" b="0" dirty="0"/>
              <a:t>Inleveropdracht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2400" b="0" dirty="0"/>
              <a:t>Soorten hoeken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2400" b="0" dirty="0"/>
              <a:t>Hoeken meten &amp; tekenen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2400" b="0" dirty="0"/>
              <a:t>Vakantie</a:t>
            </a:r>
            <a:r>
              <a:rPr lang="nl-NL" sz="2400" b="0" dirty="0">
                <a:sym typeface="Wingdings" panose="05000000000000000000" pitchFamily="2" charset="2"/>
              </a:rPr>
              <a:t></a:t>
            </a:r>
            <a:endParaRPr lang="nl-NL" sz="2400" b="0" dirty="0"/>
          </a:p>
        </p:txBody>
      </p:sp>
    </p:spTree>
    <p:extLst>
      <p:ext uri="{BB962C8B-B14F-4D97-AF65-F5344CB8AC3E}">
        <p14:creationId xmlns:p14="http://schemas.microsoft.com/office/powerpoint/2010/main" val="3479178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86BFED-1160-4DEE-87F7-3A3EA5F59C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519111"/>
            <a:ext cx="5435010" cy="170561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/>
              <a:t>Berichtje</a:t>
            </a:r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04025561-B8B2-49DA-8E77-58E5D3BCFB2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9192" t="14584" r="7979" b="15959"/>
          <a:stretch/>
        </p:blipFill>
        <p:spPr>
          <a:xfrm>
            <a:off x="101600" y="997585"/>
            <a:ext cx="4165600" cy="3493136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CB087DA1-11E6-4ABA-B1C1-38545BD43910}"/>
              </a:ext>
            </a:extLst>
          </p:cNvPr>
          <p:cNvSpPr txBox="1"/>
          <p:nvPr/>
        </p:nvSpPr>
        <p:spPr>
          <a:xfrm>
            <a:off x="6096001" y="2224729"/>
            <a:ext cx="5435010" cy="40998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286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tx2"/>
                </a:solidFill>
              </a:rPr>
              <a:t>Vragen</a:t>
            </a:r>
            <a:r>
              <a:rPr lang="en-US" sz="2800" dirty="0">
                <a:solidFill>
                  <a:schemeClr val="tx2"/>
                </a:solidFill>
              </a:rPr>
              <a:t>:</a:t>
            </a:r>
          </a:p>
          <a:p>
            <a:pPr marL="742950" lvl="1" indent="-2286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tx2"/>
                </a:solidFill>
              </a:rPr>
              <a:t>Bericht</a:t>
            </a:r>
            <a:endParaRPr lang="en-US" sz="2800" dirty="0">
              <a:solidFill>
                <a:schemeClr val="tx2"/>
              </a:solidFill>
            </a:endParaRPr>
          </a:p>
          <a:p>
            <a:pPr marL="742950" lvl="1" indent="-2286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</a:rPr>
              <a:t>Teams</a:t>
            </a:r>
          </a:p>
          <a:p>
            <a:pPr marL="742950" lvl="1" indent="-2286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tx2"/>
                </a:solidFill>
              </a:rPr>
              <a:t>Toets</a:t>
            </a:r>
            <a:endParaRPr lang="en-US" sz="2800" dirty="0">
              <a:solidFill>
                <a:schemeClr val="tx2"/>
              </a:solidFill>
            </a:endParaRPr>
          </a:p>
          <a:p>
            <a:pPr marL="742950" lvl="1" indent="-2286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tx2"/>
                </a:solidFill>
              </a:rPr>
              <a:t>Inleveropdracht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16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B97883-598E-41D8-B0AA-03D8F027B6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7451" y="533399"/>
            <a:ext cx="9951314" cy="103433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4400" dirty="0" err="1"/>
              <a:t>Wikiwijs</a:t>
            </a:r>
            <a:endParaRPr lang="en-US" sz="4400" dirty="0"/>
          </a:p>
        </p:txBody>
      </p:sp>
      <p:pic>
        <p:nvPicPr>
          <p:cNvPr id="6" name="Picture 5" descr="Laptop">
            <a:extLst>
              <a:ext uri="{FF2B5EF4-FFF2-40B4-BE49-F238E27FC236}">
                <a16:creationId xmlns:a16="http://schemas.microsoft.com/office/drawing/2014/main" id="{11E93C3F-83EE-43B5-8084-286608C8E5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533400" y="1490829"/>
            <a:ext cx="3337047" cy="3337047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1724F1FD-71FE-42E6-BAA5-6545FDD26C29}"/>
              </a:ext>
            </a:extLst>
          </p:cNvPr>
          <p:cNvSpPr txBox="1"/>
          <p:nvPr/>
        </p:nvSpPr>
        <p:spPr>
          <a:xfrm>
            <a:off x="4391310" y="2413454"/>
            <a:ext cx="7085230" cy="39111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chemeClr val="tx2"/>
                </a:solidFill>
              </a:rPr>
              <a:t>Nieuwe</a:t>
            </a:r>
            <a:r>
              <a:rPr lang="en-US" sz="3200" dirty="0">
                <a:solidFill>
                  <a:schemeClr val="tx2"/>
                </a:solidFill>
              </a:rPr>
              <a:t> site </a:t>
            </a:r>
            <a:r>
              <a:rPr lang="en-US" sz="3200" dirty="0" err="1">
                <a:solidFill>
                  <a:schemeClr val="tx2"/>
                </a:solidFill>
              </a:rPr>
              <a:t>voor</a:t>
            </a:r>
            <a:r>
              <a:rPr lang="en-US" sz="3200" dirty="0">
                <a:solidFill>
                  <a:schemeClr val="tx2"/>
                </a:solidFill>
              </a:rPr>
              <a:t> H4:</a:t>
            </a:r>
          </a:p>
          <a:p>
            <a:pPr>
              <a:spcAft>
                <a:spcPts val="600"/>
              </a:spcAft>
              <a:buSzPct val="80000"/>
            </a:pPr>
            <a:r>
              <a:rPr lang="en-US" sz="3200" dirty="0">
                <a:solidFill>
                  <a:schemeClr val="tx2"/>
                </a:solidFill>
                <a:hlinkClick r:id="rId4"/>
              </a:rPr>
              <a:t>https://maken.wikiwijs.nl/171089/Hoeken_en_Symmetrie#!page-6467799</a:t>
            </a:r>
            <a:endParaRPr lang="en-US" sz="3200" dirty="0">
              <a:solidFill>
                <a:schemeClr val="tx2"/>
              </a:solidFill>
            </a:endParaRPr>
          </a:p>
          <a:p>
            <a:pPr>
              <a:spcAft>
                <a:spcPts val="600"/>
              </a:spcAft>
              <a:buSzPct val="80000"/>
            </a:pPr>
            <a:r>
              <a:rPr lang="en-US" sz="3200" dirty="0">
                <a:solidFill>
                  <a:schemeClr val="tx2"/>
                </a:solidFill>
              </a:rPr>
              <a:t> </a:t>
            </a:r>
          </a:p>
          <a:p>
            <a:pPr indent="-2286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chemeClr val="tx2"/>
                </a:solidFill>
              </a:rPr>
              <a:t>Alle</a:t>
            </a:r>
            <a:r>
              <a:rPr lang="en-US" sz="3200" dirty="0">
                <a:solidFill>
                  <a:schemeClr val="tx2"/>
                </a:solidFill>
              </a:rPr>
              <a:t> PowerPoint’s, </a:t>
            </a:r>
            <a:r>
              <a:rPr lang="en-US" sz="3200" dirty="0" err="1">
                <a:solidFill>
                  <a:schemeClr val="tx2"/>
                </a:solidFill>
              </a:rPr>
              <a:t>huiswerkopdrachten</a:t>
            </a:r>
            <a:r>
              <a:rPr lang="en-US" sz="3200" dirty="0">
                <a:solidFill>
                  <a:schemeClr val="tx2"/>
                </a:solidFill>
              </a:rPr>
              <a:t>, </a:t>
            </a:r>
            <a:r>
              <a:rPr lang="en-US" sz="3200" dirty="0" err="1">
                <a:solidFill>
                  <a:schemeClr val="tx2"/>
                </a:solidFill>
              </a:rPr>
              <a:t>begrippen</a:t>
            </a:r>
            <a:r>
              <a:rPr lang="en-US" sz="3200" dirty="0">
                <a:solidFill>
                  <a:schemeClr val="tx2"/>
                </a:solidFill>
              </a:rPr>
              <a:t>, </a:t>
            </a:r>
            <a:r>
              <a:rPr lang="en-US" sz="3200" dirty="0" err="1">
                <a:solidFill>
                  <a:schemeClr val="tx2"/>
                </a:solidFill>
              </a:rPr>
              <a:t>uitlegvideo’s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en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meer</a:t>
            </a:r>
            <a:endParaRPr lang="en-US" sz="3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822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7AC976-05FD-4303-8DA5-4CA5CFFD90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57988" y="533400"/>
            <a:ext cx="4496228" cy="16906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100"/>
              <a:t>Communicatie</a:t>
            </a:r>
          </a:p>
        </p:txBody>
      </p:sp>
      <p:pic>
        <p:nvPicPr>
          <p:cNvPr id="8" name="Graphic 7" descr="Chatten">
            <a:extLst>
              <a:ext uri="{FF2B5EF4-FFF2-40B4-BE49-F238E27FC236}">
                <a16:creationId xmlns:a16="http://schemas.microsoft.com/office/drawing/2014/main" id="{B53A9C46-4C9A-4E08-8ED3-0BC0DAC895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33400" y="647699"/>
            <a:ext cx="5562600" cy="5562600"/>
          </a:xfrm>
          <a:prstGeom prst="rect">
            <a:avLst/>
          </a:prstGeom>
        </p:spPr>
      </p:pic>
      <p:sp>
        <p:nvSpPr>
          <p:cNvPr id="4" name="Rechthoek 3">
            <a:extLst>
              <a:ext uri="{FF2B5EF4-FFF2-40B4-BE49-F238E27FC236}">
                <a16:creationId xmlns:a16="http://schemas.microsoft.com/office/drawing/2014/main" id="{5790136F-3B6C-443A-BEB9-F544052FA281}"/>
              </a:ext>
            </a:extLst>
          </p:cNvPr>
          <p:cNvSpPr/>
          <p:nvPr/>
        </p:nvSpPr>
        <p:spPr>
          <a:xfrm>
            <a:off x="6681789" y="2290762"/>
            <a:ext cx="4572428" cy="40338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286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2"/>
                </a:solidFill>
              </a:rPr>
              <a:t>Liefst</a:t>
            </a:r>
            <a:r>
              <a:rPr lang="en-US" sz="2400" dirty="0">
                <a:solidFill>
                  <a:schemeClr val="tx2"/>
                </a:solidFill>
              </a:rPr>
              <a:t> via Microsoft Teams</a:t>
            </a:r>
          </a:p>
          <a:p>
            <a:pPr marL="742950" lvl="1" indent="-2286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2"/>
                </a:solidFill>
              </a:rPr>
              <a:t>Groep</a:t>
            </a:r>
            <a:endParaRPr lang="en-US" sz="2400" dirty="0">
              <a:solidFill>
                <a:schemeClr val="tx2"/>
              </a:solidFill>
            </a:endParaRPr>
          </a:p>
          <a:p>
            <a:pPr marL="742950" lvl="1" indent="-2286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2"/>
                </a:solidFill>
              </a:rPr>
              <a:t>Privé</a:t>
            </a:r>
            <a:endParaRPr lang="en-US" sz="2400" dirty="0">
              <a:solidFill>
                <a:schemeClr val="tx2"/>
              </a:solidFill>
            </a:endParaRPr>
          </a:p>
          <a:p>
            <a:pPr marL="285750" indent="-2286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2"/>
                </a:solidFill>
              </a:rPr>
              <a:t>Magistermail</a:t>
            </a:r>
            <a:endParaRPr lang="en-US" sz="2400" dirty="0">
              <a:solidFill>
                <a:schemeClr val="tx2"/>
              </a:solidFill>
            </a:endParaRPr>
          </a:p>
          <a:p>
            <a:pPr marL="285750" indent="-2286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2"/>
                </a:solidFill>
              </a:rPr>
              <a:t>Schoolmail</a:t>
            </a:r>
            <a:r>
              <a:rPr lang="en-US" sz="2400" dirty="0">
                <a:solidFill>
                  <a:schemeClr val="tx2"/>
                </a:solidFill>
              </a:rPr>
              <a:t>: </a:t>
            </a:r>
            <a:r>
              <a:rPr lang="en-US" sz="2400" dirty="0">
                <a:solidFill>
                  <a:schemeClr val="tx2"/>
                </a:solidFill>
                <a:hlinkClick r:id="rId4"/>
              </a:rPr>
              <a:t>Nienke.Bos@ozhw.nl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06944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845230-7918-4765-86F3-9B6ED43941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Lijnen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E489BFB-F4E8-431B-B406-C9FA49AE2F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7" y="1867166"/>
            <a:ext cx="8281989" cy="4600993"/>
          </a:xfrm>
        </p:spPr>
        <p:txBody>
          <a:bodyPr>
            <a:normAutofit/>
          </a:bodyPr>
          <a:lstStyle/>
          <a:p>
            <a:r>
              <a:rPr lang="nl-NL" dirty="0"/>
              <a:t>Loodlijn	= 	Lijn die loodrecht op een andere lijn 				staat</a:t>
            </a:r>
          </a:p>
          <a:p>
            <a:r>
              <a:rPr lang="nl-NL" dirty="0"/>
              <a:t>Evenwijdige	=	Lijnen met dezelfde richting en elkaar lijnen			nooit raken</a:t>
            </a:r>
          </a:p>
          <a:p>
            <a:r>
              <a:rPr lang="nl-NL" dirty="0"/>
              <a:t>Kijklijnen	=	Lijnen die de grenzen van het gebied 				dat gezien wordt aangeven</a:t>
            </a:r>
          </a:p>
          <a:p>
            <a:endParaRPr lang="nl-NL" dirty="0"/>
          </a:p>
          <a:p>
            <a:r>
              <a:rPr lang="nl-NL" dirty="0"/>
              <a:t>Benen		=	Lijnen die samen een hoek vormen</a:t>
            </a:r>
          </a:p>
        </p:txBody>
      </p:sp>
    </p:spTree>
    <p:extLst>
      <p:ext uri="{BB962C8B-B14F-4D97-AF65-F5344CB8AC3E}">
        <p14:creationId xmlns:p14="http://schemas.microsoft.com/office/powerpoint/2010/main" val="2092264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AB37BC-652B-4B18-9423-AF528D99E9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9424" y="303292"/>
            <a:ext cx="8281987" cy="991285"/>
          </a:xfrm>
        </p:spPr>
        <p:txBody>
          <a:bodyPr/>
          <a:lstStyle/>
          <a:p>
            <a:r>
              <a:rPr lang="nl-NL" dirty="0"/>
              <a:t>Hoeken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E23256F2-0311-4AC1-958F-39D7D48EFA99}"/>
              </a:ext>
            </a:extLst>
          </p:cNvPr>
          <p:cNvSpPr txBox="1"/>
          <p:nvPr/>
        </p:nvSpPr>
        <p:spPr>
          <a:xfrm>
            <a:off x="3335155" y="1589877"/>
            <a:ext cx="75946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200" dirty="0"/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3C147C27-6402-486D-BFF7-B92DA93684E5}"/>
              </a:ext>
            </a:extLst>
          </p:cNvPr>
          <p:cNvSpPr txBox="1"/>
          <p:nvPr/>
        </p:nvSpPr>
        <p:spPr>
          <a:xfrm>
            <a:off x="1257301" y="2020764"/>
            <a:ext cx="29337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Wat weten we al ?</a:t>
            </a:r>
          </a:p>
          <a:p>
            <a:endParaRPr lang="nl-NL" sz="2000" dirty="0"/>
          </a:p>
          <a:p>
            <a:endParaRPr lang="nl-NL" sz="2000" dirty="0"/>
          </a:p>
          <a:p>
            <a:r>
              <a:rPr lang="nl-NL" sz="2000" dirty="0"/>
              <a:t>Rechte hoek	=</a:t>
            </a:r>
          </a:p>
          <a:p>
            <a:r>
              <a:rPr lang="nl-NL" sz="2000" dirty="0"/>
              <a:t>Volle hoek	=</a:t>
            </a:r>
          </a:p>
          <a:p>
            <a:r>
              <a:rPr lang="nl-NL" sz="2000" dirty="0"/>
              <a:t>Gestrekte hoek	=</a:t>
            </a:r>
          </a:p>
          <a:p>
            <a:endParaRPr lang="nl-NL" sz="2000" dirty="0"/>
          </a:p>
          <a:p>
            <a:r>
              <a:rPr lang="nl-NL" sz="2000" dirty="0"/>
              <a:t>Scherpe hoek	=</a:t>
            </a:r>
          </a:p>
          <a:p>
            <a:r>
              <a:rPr lang="nl-NL" sz="2000" dirty="0"/>
              <a:t>Stompe hoek	=</a:t>
            </a:r>
          </a:p>
          <a:p>
            <a:endParaRPr lang="nl-NL" sz="2000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4106C40C-40B8-4E2D-8F64-EDF446A8B03F}"/>
              </a:ext>
            </a:extLst>
          </p:cNvPr>
          <p:cNvSpPr txBox="1"/>
          <p:nvPr/>
        </p:nvSpPr>
        <p:spPr>
          <a:xfrm>
            <a:off x="4626678" y="2020763"/>
            <a:ext cx="29337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000" dirty="0"/>
          </a:p>
          <a:p>
            <a:endParaRPr lang="nl-NL" sz="2000" dirty="0"/>
          </a:p>
          <a:p>
            <a:endParaRPr lang="nl-NL" sz="2000" dirty="0"/>
          </a:p>
          <a:p>
            <a:r>
              <a:rPr lang="nl-NL" sz="2000" dirty="0"/>
              <a:t>Hoek van 90˚</a:t>
            </a:r>
          </a:p>
          <a:p>
            <a:r>
              <a:rPr lang="nl-NL" sz="2000" dirty="0"/>
              <a:t>Hoek van 360˚</a:t>
            </a:r>
          </a:p>
          <a:p>
            <a:r>
              <a:rPr lang="nl-NL" sz="2000" dirty="0"/>
              <a:t>Hoek van 180˚</a:t>
            </a:r>
          </a:p>
          <a:p>
            <a:endParaRPr lang="nl-NL" sz="2000" dirty="0"/>
          </a:p>
          <a:p>
            <a:r>
              <a:rPr lang="nl-NL" sz="2000" dirty="0"/>
              <a:t>Hoek kleiner dan 90˚</a:t>
            </a:r>
          </a:p>
          <a:p>
            <a:r>
              <a:rPr lang="nl-NL" sz="2000" dirty="0"/>
              <a:t>Hoek groter dan 90˚</a:t>
            </a:r>
          </a:p>
          <a:p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40717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68D87F-5224-471B-9AAA-93E215309E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Opdrachten maken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5F9AE7B-A0EC-435E-AA6F-3736296B2B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1695450"/>
            <a:ext cx="8281989" cy="4397375"/>
          </a:xfrm>
        </p:spPr>
        <p:txBody>
          <a:bodyPr>
            <a:normAutofit/>
          </a:bodyPr>
          <a:lstStyle/>
          <a:p>
            <a:r>
              <a:rPr lang="nl-NL" sz="2800" dirty="0"/>
              <a:t>Maken opdracht 3, 4 en 5</a:t>
            </a:r>
          </a:p>
          <a:p>
            <a:r>
              <a:rPr lang="nl-NL" sz="2800" dirty="0"/>
              <a:t>Je hebt 10 minuten de tijd</a:t>
            </a:r>
          </a:p>
          <a:p>
            <a:r>
              <a:rPr lang="nl-NL" sz="2800" dirty="0"/>
              <a:t>Heb je een vraag of ben je klaar ? </a:t>
            </a:r>
          </a:p>
          <a:p>
            <a:r>
              <a:rPr lang="nl-NL" sz="2800" dirty="0"/>
              <a:t>	</a:t>
            </a:r>
            <a:r>
              <a:rPr lang="nl-NL" sz="2800" dirty="0">
                <a:sym typeface="Wingdings" panose="05000000000000000000" pitchFamily="2" charset="2"/>
              </a:rPr>
              <a:t></a:t>
            </a:r>
            <a:r>
              <a:rPr lang="nl-NL" sz="2800" dirty="0"/>
              <a:t>Steek je vinger op !</a:t>
            </a:r>
          </a:p>
          <a:p>
            <a:endParaRPr lang="nl-NL" sz="2800" dirty="0"/>
          </a:p>
          <a:p>
            <a:r>
              <a:rPr lang="nl-NL" sz="2800" dirty="0"/>
              <a:t>Dit is huiswerk </a:t>
            </a:r>
            <a:r>
              <a:rPr lang="nl-NL" sz="2800" dirty="0">
                <a:sym typeface="Wingdings" panose="05000000000000000000" pitchFamily="2" charset="2"/>
              </a:rPr>
              <a:t>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2981595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59A43B-B043-43DA-8AE2-6ABE3FA54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nl-NL" sz="5600">
                <a:solidFill>
                  <a:srgbClr val="FFFFFF"/>
                </a:solidFill>
              </a:rPr>
              <a:t>Hoeken meten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A9B60311-797B-44A5-AE9C-CEE84403784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297233" y="518400"/>
                <a:ext cx="4771607" cy="5837949"/>
              </a:xfrm>
            </p:spPr>
            <p:txBody>
              <a:bodyPr anchor="ctr">
                <a:normAutofit fontScale="92500"/>
              </a:bodyPr>
              <a:lstStyle/>
              <a:p>
                <a:pPr marL="0" indent="0">
                  <a:buNone/>
                </a:pPr>
                <a:r>
                  <a:rPr lang="nl-NL" sz="2000" i="1" u="sng" dirty="0">
                    <a:solidFill>
                      <a:schemeClr val="tx1">
                        <a:alpha val="80000"/>
                      </a:schemeClr>
                    </a:solidFill>
                  </a:rPr>
                  <a:t>Stappenplan hoek meten</a:t>
                </a:r>
                <a:endParaRPr lang="nl-NL" sz="2000" i="1" dirty="0">
                  <a:solidFill>
                    <a:schemeClr val="tx1">
                      <a:alpha val="80000"/>
                    </a:schemeClr>
                  </a:solidFill>
                </a:endParaRPr>
              </a:p>
              <a:p>
                <a:pPr marL="514350" indent="-514350">
                  <a:buAutoNum type="arabicPeriod"/>
                </a:pPr>
                <a:r>
                  <a:rPr lang="nl-NL" sz="2000" i="1" dirty="0">
                    <a:solidFill>
                      <a:schemeClr val="tx1">
                        <a:alpha val="80000"/>
                      </a:schemeClr>
                    </a:solidFill>
                  </a:rPr>
                  <a:t>Leg de 0 van je liniaal in de punt van de hoek op 1 van de benen</a:t>
                </a:r>
              </a:p>
              <a:p>
                <a:pPr marL="514350" indent="-514350">
                  <a:buAutoNum type="arabicPeriod"/>
                </a:pPr>
                <a:r>
                  <a:rPr lang="nl-NL" sz="2000" i="1" dirty="0">
                    <a:solidFill>
                      <a:schemeClr val="tx1">
                        <a:alpha val="80000"/>
                      </a:schemeClr>
                    </a:solidFill>
                  </a:rPr>
                  <a:t>Lees af bij hoeveel graden de andere been ligt</a:t>
                </a:r>
              </a:p>
              <a:p>
                <a:pPr marL="514350" indent="-514350">
                  <a:buAutoNum type="arabicPeriod"/>
                </a:pPr>
                <a:r>
                  <a:rPr lang="nl-NL" sz="2000" i="1" dirty="0">
                    <a:solidFill>
                      <a:schemeClr val="tx1">
                        <a:alpha val="80000"/>
                      </a:schemeClr>
                    </a:solidFill>
                  </a:rPr>
                  <a:t>Schrijf op: </a:t>
                </a:r>
                <a14:m>
                  <m:oMath xmlns:m="http://schemas.openxmlformats.org/officeDocument/2006/math">
                    <m:r>
                      <a:rPr lang="nl-NL" sz="2000" i="1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nl-NL" sz="2000" b="0" i="1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nl-NL" sz="2000" i="1" dirty="0">
                    <a:solidFill>
                      <a:schemeClr val="tx1">
                        <a:alpha val="80000"/>
                      </a:schemeClr>
                    </a:solidFill>
                  </a:rPr>
                  <a:t> = ….˚</a:t>
                </a:r>
              </a:p>
              <a:p>
                <a:pPr marL="0" indent="0">
                  <a:buNone/>
                </a:pPr>
                <a:endParaRPr lang="nl-NL" sz="2000" i="1" dirty="0">
                  <a:solidFill>
                    <a:schemeClr val="tx1">
                      <a:alpha val="80000"/>
                    </a:schemeClr>
                  </a:solidFill>
                </a:endParaRPr>
              </a:p>
              <a:p>
                <a:r>
                  <a:rPr lang="nl-NL" sz="2000" dirty="0">
                    <a:solidFill>
                      <a:schemeClr val="tx1">
                        <a:alpha val="80000"/>
                      </a:schemeClr>
                    </a:solidFill>
                  </a:rPr>
                  <a:t>Maken opdracht 14, 15 en 17</a:t>
                </a:r>
              </a:p>
              <a:p>
                <a:r>
                  <a:rPr lang="nl-NL" sz="2000" dirty="0">
                    <a:solidFill>
                      <a:schemeClr val="tx1">
                        <a:alpha val="80000"/>
                      </a:schemeClr>
                    </a:solidFill>
                  </a:rPr>
                  <a:t>Je hebt 10 minuutjes de tijd</a:t>
                </a:r>
              </a:p>
              <a:p>
                <a:r>
                  <a:rPr lang="nl-NL" sz="2000" dirty="0">
                    <a:solidFill>
                      <a:schemeClr val="tx1">
                        <a:alpha val="80000"/>
                      </a:schemeClr>
                    </a:solidFill>
                  </a:rPr>
                  <a:t>Ben je klaar ? 	Nakijken</a:t>
                </a:r>
              </a:p>
              <a:p>
                <a:r>
                  <a:rPr lang="nl-NL" sz="2000" dirty="0">
                    <a:solidFill>
                      <a:schemeClr val="tx1">
                        <a:alpha val="80000"/>
                      </a:schemeClr>
                    </a:solidFill>
                  </a:rPr>
                  <a:t>Heb je een vraag? Steek je vinger op </a:t>
                </a:r>
                <a:r>
                  <a:rPr lang="nl-NL" sz="2000" dirty="0">
                    <a:solidFill>
                      <a:schemeClr val="tx1">
                        <a:alpha val="80000"/>
                      </a:schemeClr>
                    </a:solidFill>
                    <a:sym typeface="Wingdings" panose="05000000000000000000" pitchFamily="2" charset="2"/>
                  </a:rPr>
                  <a:t></a:t>
                </a:r>
                <a:endParaRPr lang="nl-NL" sz="2000" dirty="0">
                  <a:solidFill>
                    <a:schemeClr val="tx1">
                      <a:alpha val="8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A9B60311-797B-44A5-AE9C-CEE84403784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97233" y="518400"/>
                <a:ext cx="4771607" cy="5837949"/>
              </a:xfrm>
              <a:blipFill>
                <a:blip r:embed="rId2"/>
                <a:stretch>
                  <a:fillRect l="-3193" r="-128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136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DFloatVTI">
  <a:themeElements>
    <a:clrScheme name="AnalogousFromDarkSeedLeftStep">
      <a:dk1>
        <a:srgbClr val="000000"/>
      </a:dk1>
      <a:lt1>
        <a:srgbClr val="FFFFFF"/>
      </a:lt1>
      <a:dk2>
        <a:srgbClr val="243441"/>
      </a:dk2>
      <a:lt2>
        <a:srgbClr val="E2E8E5"/>
      </a:lt2>
      <a:accent1>
        <a:srgbClr val="D8388A"/>
      </a:accent1>
      <a:accent2>
        <a:srgbClr val="C626BA"/>
      </a:accent2>
      <a:accent3>
        <a:srgbClr val="A138D8"/>
      </a:accent3>
      <a:accent4>
        <a:srgbClr val="6645CE"/>
      </a:accent4>
      <a:accent5>
        <a:srgbClr val="3854D8"/>
      </a:accent5>
      <a:accent6>
        <a:srgbClr val="2685C6"/>
      </a:accent6>
      <a:hlink>
        <a:srgbClr val="7273D0"/>
      </a:hlink>
      <a:folHlink>
        <a:srgbClr val="7F7F7F"/>
      </a:folHlink>
    </a:clrScheme>
    <a:fontScheme name="Float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3285</TotalTime>
  <Words>488</Words>
  <Application>Microsoft Office PowerPoint</Application>
  <PresentationFormat>Breedbeeld</PresentationFormat>
  <Paragraphs>94</Paragraphs>
  <Slides>13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7" baseType="lpstr">
      <vt:lpstr>Arial</vt:lpstr>
      <vt:lpstr>Avenir Next LT Pro</vt:lpstr>
      <vt:lpstr>Cambria Math</vt:lpstr>
      <vt:lpstr>3DFloatVTI</vt:lpstr>
      <vt:lpstr>Wiskunde</vt:lpstr>
      <vt:lpstr>Wat gaan we doen ?</vt:lpstr>
      <vt:lpstr>Berichtje</vt:lpstr>
      <vt:lpstr>Wikiwijs</vt:lpstr>
      <vt:lpstr>Communicatie</vt:lpstr>
      <vt:lpstr>Lijnen</vt:lpstr>
      <vt:lpstr>Hoeken</vt:lpstr>
      <vt:lpstr>Opdrachten maken</vt:lpstr>
      <vt:lpstr>Hoeken meten</vt:lpstr>
      <vt:lpstr>Hoeken tekenen</vt:lpstr>
      <vt:lpstr>Nieuwe tekens</vt:lpstr>
      <vt:lpstr>Inleveropdracht</vt:lpstr>
      <vt:lpstr>Fijne vakantie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Wiskunde</dc:title>
  <dc:creator>Nienke Bos</dc:creator>
  <cp:lastModifiedBy>Nienke Bos</cp:lastModifiedBy>
  <cp:revision>34</cp:revision>
  <dcterms:created xsi:type="dcterms:W3CDTF">2020-09-29T13:11:01Z</dcterms:created>
  <dcterms:modified xsi:type="dcterms:W3CDTF">2020-12-17T08:02:20Z</dcterms:modified>
</cp:coreProperties>
</file>